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7" r:id="rId4"/>
    <p:sldId id="279" r:id="rId5"/>
    <p:sldId id="280" r:id="rId6"/>
    <p:sldId id="281" r:id="rId7"/>
    <p:sldId id="270" r:id="rId8"/>
    <p:sldId id="272" r:id="rId9"/>
    <p:sldId id="271" r:id="rId10"/>
    <p:sldId id="268" r:id="rId11"/>
    <p:sldId id="258" r:id="rId12"/>
    <p:sldId id="265" r:id="rId13"/>
    <p:sldId id="273" r:id="rId14"/>
    <p:sldId id="266" r:id="rId15"/>
    <p:sldId id="264" r:id="rId16"/>
    <p:sldId id="259" r:id="rId17"/>
    <p:sldId id="261" r:id="rId18"/>
    <p:sldId id="262" r:id="rId19"/>
    <p:sldId id="267" r:id="rId20"/>
    <p:sldId id="260" r:id="rId21"/>
    <p:sldId id="263" r:id="rId22"/>
    <p:sldId id="274" r:id="rId23"/>
    <p:sldId id="275" r:id="rId24"/>
    <p:sldId id="276" r:id="rId25"/>
    <p:sldId id="278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44" autoAdjust="0"/>
    <p:restoredTop sz="94609" autoAdjust="0"/>
  </p:normalViewPr>
  <p:slideViewPr>
    <p:cSldViewPr>
      <p:cViewPr varScale="1">
        <p:scale>
          <a:sx n="71" d="100"/>
          <a:sy n="71" d="100"/>
        </p:scale>
        <p:origin x="-94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728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613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57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548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59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846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07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863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48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109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7AD68-CB6A-460B-BA01-8FA7069BFC80}" type="datetimeFigureOut">
              <a:rPr lang="zh-CN" altLang="en-US" smtClean="0"/>
              <a:t>2013/8/12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BD65B-99A2-4E19-91B8-2FE6F665D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43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ouban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hihu.com/question/19557358" TargetMode="External"/><Relationship Id="rId2" Type="http://schemas.openxmlformats.org/officeDocument/2006/relationships/hyperlink" Target="http://www.douban.com/note/29557381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imonsstuffandthings.blogspot.com.au/2011/03/django-web-hosting.html" TargetMode="External"/><Relationship Id="rId2" Type="http://schemas.openxmlformats.org/officeDocument/2006/relationships/hyperlink" Target="http://www.ziphosting.com.au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Web_page" TargetMode="External"/><Relationship Id="rId2" Type="http://schemas.openxmlformats.org/officeDocument/2006/relationships/hyperlink" Target="http://en.wikipedia.org/wiki/Websit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Search_engine_results_page" TargetMode="External"/><Relationship Id="rId5" Type="http://schemas.openxmlformats.org/officeDocument/2006/relationships/hyperlink" Target="http://en.wikipedia.org/wiki/Organic_search" TargetMode="External"/><Relationship Id="rId4" Type="http://schemas.openxmlformats.org/officeDocument/2006/relationships/hyperlink" Target="http://en.wikipedia.org/wiki/Search_engine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Methods_of_website_linking" TargetMode="External"/><Relationship Id="rId2" Type="http://schemas.openxmlformats.org/officeDocument/2006/relationships/hyperlink" Target="http://en.wikipedia.org/wiki/Robots.tx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wikipedia.org/wiki/HEAD_tag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Silver </a:t>
            </a:r>
            <a:r>
              <a:rPr lang="en-US" altLang="zh-CN" b="1" dirty="0" smtClean="0"/>
              <a:t>Times </a:t>
            </a:r>
            <a:r>
              <a:rPr lang="en-US" altLang="zh-CN" b="1" dirty="0"/>
              <a:t>Website </a:t>
            </a:r>
            <a:r>
              <a:rPr lang="en-US" altLang="zh-CN" b="1" dirty="0" err="1"/>
              <a:t>Func</a:t>
            </a:r>
            <a:r>
              <a:rPr lang="en-US" altLang="zh-CN" b="1" dirty="0"/>
              <a:t>,</a:t>
            </a:r>
            <a:r>
              <a:rPr lang="zh-CN" altLang="en-US" b="1" dirty="0"/>
              <a:t> </a:t>
            </a:r>
            <a:r>
              <a:rPr lang="en-US" altLang="zh-CN" b="1" dirty="0"/>
              <a:t>Tech, </a:t>
            </a:r>
            <a:r>
              <a:rPr lang="en-US" altLang="zh-CN" b="1" dirty="0" smtClean="0"/>
              <a:t>Strategies et </a:t>
            </a:r>
            <a:r>
              <a:rPr lang="zh-CN" altLang="en-US" b="1" dirty="0" smtClean="0"/>
              <a:t> 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Zou</a:t>
            </a:r>
            <a:r>
              <a:rPr lang="en-US" altLang="zh-CN" dirty="0" smtClean="0"/>
              <a:t> Lu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82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628800"/>
            <a:ext cx="6705484" cy="4362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894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Tech-</a:t>
            </a:r>
            <a:r>
              <a:rPr lang="en-US" altLang="zh-CN" dirty="0"/>
              <a:t>back end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/>
              <a:t>可以选择的开发工具如下</a:t>
            </a:r>
          </a:p>
          <a:p>
            <a:r>
              <a:rPr lang="en-US" altLang="zh-CN" dirty="0" err="1"/>
              <a:t>php</a:t>
            </a:r>
            <a:r>
              <a:rPr lang="en-US" altLang="zh-CN" dirty="0"/>
              <a:t> </a:t>
            </a:r>
            <a:r>
              <a:rPr lang="zh-CN" altLang="en-US" dirty="0"/>
              <a:t>，自写框架</a:t>
            </a:r>
          </a:p>
          <a:p>
            <a:r>
              <a:rPr lang="en-US" altLang="zh-CN" dirty="0" err="1"/>
              <a:t>django</a:t>
            </a:r>
            <a:endParaRPr lang="en-US" altLang="zh-CN" dirty="0"/>
          </a:p>
          <a:p>
            <a:r>
              <a:rPr lang="en-US" altLang="zh-CN" dirty="0"/>
              <a:t>rails</a:t>
            </a:r>
          </a:p>
          <a:p>
            <a:r>
              <a:rPr lang="en-US" altLang="zh-CN" dirty="0"/>
              <a:t>bottle</a:t>
            </a:r>
          </a:p>
          <a:p>
            <a:r>
              <a:rPr lang="en-US" altLang="zh-CN" dirty="0" smtClean="0"/>
              <a:t>web.py</a:t>
            </a:r>
          </a:p>
          <a:p>
            <a:endParaRPr lang="en-US" altLang="zh-CN" dirty="0"/>
          </a:p>
          <a:p>
            <a:r>
              <a:rPr lang="zh-CN" altLang="en-US" dirty="0"/>
              <a:t>结论如下：</a:t>
            </a:r>
          </a:p>
          <a:p>
            <a:r>
              <a:rPr lang="zh-CN" altLang="en-US" dirty="0"/>
              <a:t>小网站，考虑快速开发，可以用</a:t>
            </a:r>
            <a:r>
              <a:rPr lang="en-US" altLang="zh-CN" dirty="0"/>
              <a:t>bottle</a:t>
            </a:r>
          </a:p>
          <a:p>
            <a:r>
              <a:rPr lang="zh-CN" altLang="en-US" dirty="0"/>
              <a:t>小的网站（交互少），考虑性能一步到位，还是用</a:t>
            </a:r>
            <a:r>
              <a:rPr lang="en-US" altLang="zh-CN" dirty="0" err="1"/>
              <a:t>php</a:t>
            </a:r>
            <a:r>
              <a:rPr lang="zh-CN" altLang="en-US" dirty="0"/>
              <a:t>，不用</a:t>
            </a:r>
            <a:r>
              <a:rPr lang="en-US" altLang="zh-CN" dirty="0"/>
              <a:t>smarty</a:t>
            </a:r>
            <a:r>
              <a:rPr lang="zh-CN" altLang="en-US" dirty="0"/>
              <a:t>模板，直接把</a:t>
            </a:r>
            <a:r>
              <a:rPr lang="en-US" altLang="zh-CN" dirty="0" err="1"/>
              <a:t>php+html</a:t>
            </a:r>
            <a:r>
              <a:rPr lang="zh-CN" altLang="en-US" dirty="0"/>
              <a:t>嵌入，</a:t>
            </a:r>
            <a:r>
              <a:rPr lang="en-US" altLang="zh-CN" dirty="0" err="1"/>
              <a:t>php-fpm+nginx+eaccelerator</a:t>
            </a:r>
            <a:r>
              <a:rPr lang="zh-CN" altLang="en-US" dirty="0"/>
              <a:t>，跑的飞快</a:t>
            </a:r>
          </a:p>
          <a:p>
            <a:r>
              <a:rPr lang="zh-CN" altLang="en-US" dirty="0"/>
              <a:t>大的</a:t>
            </a:r>
            <a:r>
              <a:rPr lang="en-US" altLang="zh-CN" dirty="0"/>
              <a:t>web2.0</a:t>
            </a:r>
            <a:r>
              <a:rPr lang="zh-CN" altLang="en-US" dirty="0"/>
              <a:t>网站，数据</a:t>
            </a:r>
            <a:r>
              <a:rPr lang="en-US" altLang="zh-CN" dirty="0"/>
              <a:t>model</a:t>
            </a:r>
            <a:r>
              <a:rPr lang="zh-CN" altLang="en-US" dirty="0"/>
              <a:t>比较复杂的，还是用</a:t>
            </a:r>
            <a:r>
              <a:rPr lang="en-US" altLang="zh-CN" dirty="0" err="1"/>
              <a:t>django</a:t>
            </a:r>
            <a:r>
              <a:rPr lang="zh-CN" altLang="en-US" dirty="0"/>
              <a:t>，</a:t>
            </a:r>
            <a:r>
              <a:rPr lang="en-US" altLang="zh-CN" dirty="0"/>
              <a:t>rails</a:t>
            </a:r>
            <a:r>
              <a:rPr lang="zh-CN" altLang="en-US" dirty="0"/>
              <a:t>固然更加方便，效率实在低了点，好处是可以快速开发，试错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554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Python-</a:t>
            </a:r>
            <a:r>
              <a:rPr lang="en-US" altLang="zh-CN" dirty="0" err="1" smtClean="0"/>
              <a:t>douban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smtClean="0"/>
              <a:t>WEBSITE using python:</a:t>
            </a:r>
            <a:endParaRPr lang="en-US" altLang="zh-CN" b="1" dirty="0"/>
          </a:p>
          <a:p>
            <a:r>
              <a:rPr lang="en-US" altLang="zh-CN" dirty="0" smtClean="0"/>
              <a:t> </a:t>
            </a:r>
            <a:r>
              <a:rPr lang="en-US" altLang="zh-CN" dirty="0" err="1" smtClean="0"/>
              <a:t>Douban</a:t>
            </a:r>
            <a:r>
              <a:rPr lang="en-US" altLang="zh-CN" dirty="0" smtClean="0"/>
              <a:t> website</a:t>
            </a:r>
            <a:r>
              <a:rPr lang="zh-CN" altLang="en-US" dirty="0" smtClean="0"/>
              <a:t> </a:t>
            </a:r>
            <a:r>
              <a:rPr lang="en-US" altLang="zh-CN" dirty="0"/>
              <a:t>: </a:t>
            </a:r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www.douban.com</a:t>
            </a:r>
            <a:endParaRPr lang="en-US" altLang="zh-CN" dirty="0" smtClean="0"/>
          </a:p>
          <a:p>
            <a:r>
              <a:rPr lang="en-US" altLang="zh-CN" dirty="0" smtClean="0"/>
              <a:t> user number: 50 000 000</a:t>
            </a:r>
            <a:endParaRPr lang="en-US" altLang="zh-CN" dirty="0"/>
          </a:p>
          <a:p>
            <a:r>
              <a:rPr lang="en-US" altLang="zh-CN" dirty="0"/>
              <a:t> </a:t>
            </a:r>
            <a:r>
              <a:rPr lang="en-US" altLang="zh-CN" dirty="0" err="1" smtClean="0"/>
              <a:t>Douban</a:t>
            </a:r>
            <a:r>
              <a:rPr lang="en-US" altLang="zh-CN" dirty="0" smtClean="0"/>
              <a:t> server environment:</a:t>
            </a:r>
            <a:endParaRPr lang="en-US" altLang="zh-CN" dirty="0"/>
          </a:p>
          <a:p>
            <a:r>
              <a:rPr lang="zh-CN" altLang="en-US" dirty="0"/>
              <a:t>服务器</a:t>
            </a:r>
            <a:r>
              <a:rPr lang="en-US" altLang="zh-CN" dirty="0" err="1"/>
              <a:t>OS+WebServer+Python</a:t>
            </a:r>
            <a:r>
              <a:rPr lang="en-US" altLang="zh-CN" dirty="0"/>
              <a:t> &amp; Version + Web </a:t>
            </a:r>
            <a:r>
              <a:rPr lang="en-US" altLang="zh-CN" dirty="0" err="1" smtClean="0"/>
              <a:t>Framwork</a:t>
            </a:r>
            <a:r>
              <a:rPr lang="en-US" altLang="zh-CN" dirty="0" smtClean="0"/>
              <a:t> </a:t>
            </a:r>
            <a:endParaRPr lang="en-US" altLang="zh-CN" dirty="0"/>
          </a:p>
          <a:p>
            <a:r>
              <a:rPr lang="en-US" altLang="zh-CN" dirty="0" err="1"/>
              <a:t>gentoo+lighttpd</a:t>
            </a:r>
            <a:r>
              <a:rPr lang="en-US" altLang="zh-CN" dirty="0" smtClean="0"/>
              <a:t>..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14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developing with Python?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>
                <a:hlinkClick r:id="rId2"/>
              </a:rPr>
              <a:t>http://www.douban.com/note/29557381/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>
                <a:hlinkClick r:id="rId3"/>
              </a:rPr>
              <a:t>http://www.zhihu.com/question/19557358</a:t>
            </a:r>
            <a:endParaRPr lang="en-US" altLang="zh-CN" dirty="0" smtClean="0"/>
          </a:p>
          <a:p>
            <a:r>
              <a:rPr lang="en-US" altLang="zh-CN" dirty="0" smtClean="0"/>
              <a:t> 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1041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Server with good performance!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First buy space from web–&gt; customer amount arise-&gt;buy a workstation and self developed</a:t>
            </a:r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dirty="0" smtClean="0"/>
              <a:t>Amazon EC2(Elastic Compute Cloud) -&gt;VPS(Virtual Private Server)</a:t>
            </a:r>
          </a:p>
          <a:p>
            <a:r>
              <a:rPr lang="en-US" altLang="zh-CN" dirty="0" err="1" smtClean="0"/>
              <a:t>Webfaction</a:t>
            </a:r>
            <a:endParaRPr lang="en-US" altLang="zh-CN" dirty="0" smtClean="0"/>
          </a:p>
          <a:p>
            <a:r>
              <a:rPr lang="en-US" altLang="zh-CN" dirty="0" smtClean="0"/>
              <a:t>djangoeurope.com</a:t>
            </a:r>
          </a:p>
          <a:p>
            <a:r>
              <a:rPr lang="en-US" altLang="zh-CN" dirty="0" smtClean="0"/>
              <a:t>Site5.com</a:t>
            </a:r>
          </a:p>
          <a:p>
            <a:r>
              <a:rPr lang="en-US" altLang="zh-CN" dirty="0" err="1" smtClean="0"/>
              <a:t>Linode</a:t>
            </a:r>
            <a:endParaRPr lang="en-US" altLang="zh-CN" dirty="0" smtClean="0"/>
          </a:p>
          <a:p>
            <a:r>
              <a:rPr lang="en-US" altLang="zh-CN" dirty="0" err="1" smtClean="0"/>
              <a:t>Dotcloud</a:t>
            </a:r>
            <a:r>
              <a:rPr lang="en-US" altLang="zh-CN" dirty="0" smtClean="0"/>
              <a:t> (cloud server)</a:t>
            </a:r>
          </a:p>
          <a:p>
            <a:r>
              <a:rPr lang="en-US" altLang="zh-CN" dirty="0" err="1" smtClean="0"/>
              <a:t>heroku</a:t>
            </a:r>
            <a:endParaRPr lang="en-US" altLang="zh-CN" dirty="0" smtClean="0"/>
          </a:p>
          <a:p>
            <a:r>
              <a:rPr lang="en-US" altLang="zh-CN" dirty="0" err="1" smtClean="0"/>
              <a:t>Ziphosting</a:t>
            </a:r>
            <a:r>
              <a:rPr lang="en-US" altLang="zh-CN" dirty="0" smtClean="0"/>
              <a:t>: </a:t>
            </a:r>
            <a:r>
              <a:rPr lang="en-US" altLang="zh-CN" dirty="0" smtClean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www.ziphosting.com.au/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http</a:t>
            </a:r>
            <a:r>
              <a:rPr lang="en-US" altLang="zh-CN" dirty="0"/>
              <a:t>://</a:t>
            </a:r>
            <a:r>
              <a:rPr lang="en-US" altLang="zh-CN" dirty="0" smtClean="0"/>
              <a:t>freedjangohosting.com</a:t>
            </a:r>
          </a:p>
          <a:p>
            <a:pPr marL="0" indent="0">
              <a:buNone/>
            </a:pPr>
            <a:endParaRPr lang="en-US" altLang="zh-CN" dirty="0" smtClean="0">
              <a:hlinkClick r:id="rId3"/>
            </a:endParaRPr>
          </a:p>
          <a:p>
            <a:pPr marL="0" indent="0">
              <a:buNone/>
            </a:pPr>
            <a:r>
              <a:rPr lang="en-US" altLang="zh-CN" dirty="0" smtClean="0">
                <a:hlinkClick r:id="rId3"/>
              </a:rPr>
              <a:t>http://simonsstuffandthings.blogspot.com.au/2011/03/django-web-hosting.html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335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Web 2.0  html5 ,CSS3, </a:t>
            </a:r>
            <a:r>
              <a:rPr lang="en-US" altLang="zh-CN" dirty="0" err="1" smtClean="0"/>
              <a:t>Javascript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38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Long-term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Function added (map,….)</a:t>
            </a:r>
          </a:p>
          <a:p>
            <a:r>
              <a:rPr lang="en-US" altLang="zh-CN" dirty="0" smtClean="0"/>
              <a:t>Graphic design updated</a:t>
            </a:r>
          </a:p>
          <a:p>
            <a:r>
              <a:rPr lang="en-US" altLang="zh-CN" dirty="0" smtClean="0"/>
              <a:t>SEO</a:t>
            </a:r>
          </a:p>
          <a:p>
            <a:r>
              <a:rPr lang="en-US" altLang="zh-CN" dirty="0" smtClean="0"/>
              <a:t>Maintenance (amount of visitors)</a:t>
            </a:r>
            <a:r>
              <a:rPr lang="en-US" altLang="zh-CN" dirty="0" err="1" smtClean="0"/>
              <a:t>Django</a:t>
            </a:r>
            <a:r>
              <a:rPr lang="zh-CN" altLang="en-US" dirty="0" smtClean="0"/>
              <a:t>静态页面制作</a:t>
            </a:r>
            <a:endParaRPr lang="en-US" altLang="zh-CN" dirty="0" smtClean="0"/>
          </a:p>
          <a:p>
            <a:r>
              <a:rPr lang="en-US" altLang="zh-CN" dirty="0" err="1" smtClean="0"/>
              <a:t>Andriod</a:t>
            </a:r>
            <a:r>
              <a:rPr lang="en-US" altLang="zh-CN" dirty="0" smtClean="0"/>
              <a:t> APP and </a:t>
            </a:r>
            <a:r>
              <a:rPr lang="en-US" altLang="zh-CN" dirty="0" err="1" smtClean="0"/>
              <a:t>Iphone</a:t>
            </a:r>
            <a:r>
              <a:rPr lang="en-US" altLang="zh-CN" dirty="0" smtClean="0"/>
              <a:t> APP</a:t>
            </a:r>
          </a:p>
          <a:p>
            <a:r>
              <a:rPr lang="en-US" altLang="zh-CN" dirty="0"/>
              <a:t>internet </a:t>
            </a:r>
            <a:r>
              <a:rPr lang="en-US" altLang="zh-CN" dirty="0" smtClean="0"/>
              <a:t>marketing (</a:t>
            </a:r>
            <a:r>
              <a:rPr lang="en-US" altLang="zh-CN" dirty="0" err="1" smtClean="0"/>
              <a:t>eg</a:t>
            </a:r>
            <a:r>
              <a:rPr lang="en-US" altLang="zh-CN" dirty="0" smtClean="0"/>
              <a:t> social network </a:t>
            </a:r>
            <a:r>
              <a:rPr lang="en-US" altLang="zh-CN" dirty="0" smtClean="0"/>
              <a:t>marketing)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009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SEO is a must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SEO = search engine Optimization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 </a:t>
            </a:r>
            <a:r>
              <a:rPr lang="en-US" altLang="zh-CN" dirty="0"/>
              <a:t>the process of affecting the visibility of a </a:t>
            </a:r>
            <a:r>
              <a:rPr lang="en-US" altLang="zh-CN" dirty="0">
                <a:hlinkClick r:id="rId2" tooltip="Website"/>
              </a:rPr>
              <a:t>website</a:t>
            </a:r>
            <a:r>
              <a:rPr lang="en-US" altLang="zh-CN" dirty="0"/>
              <a:t> or a </a:t>
            </a:r>
            <a:r>
              <a:rPr lang="en-US" altLang="zh-CN" dirty="0">
                <a:hlinkClick r:id="rId3" tooltip="Web page"/>
              </a:rPr>
              <a:t>web </a:t>
            </a:r>
            <a:r>
              <a:rPr lang="en-US" altLang="zh-CN" dirty="0" err="1">
                <a:hlinkClick r:id="rId3" tooltip="Web page"/>
              </a:rPr>
              <a:t>page</a:t>
            </a:r>
            <a:r>
              <a:rPr lang="en-US" altLang="zh-CN" dirty="0" err="1"/>
              <a:t>in</a:t>
            </a:r>
            <a:r>
              <a:rPr lang="en-US" altLang="zh-CN" dirty="0"/>
              <a:t> a </a:t>
            </a:r>
            <a:r>
              <a:rPr lang="en-US" altLang="zh-CN" dirty="0">
                <a:hlinkClick r:id="rId4" tooltip="Search engine"/>
              </a:rPr>
              <a:t>search engine</a:t>
            </a:r>
            <a:r>
              <a:rPr lang="en-US" altLang="zh-CN" dirty="0"/>
              <a:t>'s "natural" or un-paid ("</a:t>
            </a:r>
            <a:r>
              <a:rPr lang="en-US" altLang="zh-CN" dirty="0">
                <a:hlinkClick r:id="rId5" tooltip="Organic search"/>
              </a:rPr>
              <a:t>organic</a:t>
            </a:r>
            <a:r>
              <a:rPr lang="en-US" altLang="zh-CN" dirty="0"/>
              <a:t>") </a:t>
            </a:r>
            <a:r>
              <a:rPr lang="en-US" altLang="zh-CN" dirty="0">
                <a:hlinkClick r:id="rId6" tooltip="Search engine results page"/>
              </a:rPr>
              <a:t>search </a:t>
            </a:r>
            <a:r>
              <a:rPr lang="en-US" altLang="zh-CN" dirty="0" smtClean="0">
                <a:hlinkClick r:id="rId6" tooltip="Search engine results page"/>
              </a:rPr>
              <a:t>results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As a marketing strategy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869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SEO?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CN" dirty="0" smtClean="0"/>
              <a:t>Set down the key word (Domain name chosen)</a:t>
            </a:r>
          </a:p>
          <a:p>
            <a:r>
              <a:rPr lang="en-US" altLang="zh-CN" dirty="0"/>
              <a:t>Preventing crawling(</a:t>
            </a:r>
            <a:r>
              <a:rPr lang="en-US" altLang="zh-CN" dirty="0">
                <a:hlinkClick r:id="rId2" tooltip="Robots.txt"/>
              </a:rPr>
              <a:t>robots.txt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 </a:t>
            </a:r>
            <a:r>
              <a:rPr lang="en-US" altLang="zh-CN" u="sng" dirty="0" smtClean="0">
                <a:hlinkClick r:id="rId3" tooltip="Methods of website linking"/>
              </a:rPr>
              <a:t>Cross linking</a:t>
            </a:r>
            <a:r>
              <a:rPr lang="en-US" altLang="zh-CN" dirty="0"/>
              <a:t> </a:t>
            </a:r>
            <a:r>
              <a:rPr lang="en-US" altLang="zh-CN" dirty="0" smtClean="0"/>
              <a:t>(</a:t>
            </a:r>
            <a:r>
              <a:rPr lang="en-US" altLang="zh-CN" dirty="0"/>
              <a:t>more links to most important pages</a:t>
            </a:r>
            <a:r>
              <a:rPr lang="en-US" altLang="zh-CN" dirty="0" smtClean="0"/>
              <a:t>)</a:t>
            </a:r>
          </a:p>
          <a:p>
            <a:r>
              <a:rPr lang="en-US" altLang="zh-CN" dirty="0"/>
              <a:t>Writing content that includes frequently searched keyword </a:t>
            </a:r>
            <a:r>
              <a:rPr lang="en-US" altLang="zh-CN" dirty="0" smtClean="0"/>
              <a:t>phrase</a:t>
            </a:r>
          </a:p>
          <a:p>
            <a:r>
              <a:rPr lang="en-US" altLang="zh-CN" dirty="0"/>
              <a:t>Updating content</a:t>
            </a:r>
            <a:r>
              <a:rPr lang="en-US" altLang="zh-CN" dirty="0" smtClean="0"/>
              <a:t>(</a:t>
            </a:r>
            <a:r>
              <a:rPr lang="en-US" altLang="zh-CN" dirty="0"/>
              <a:t>engines crawling back frequently can give additional weight</a:t>
            </a:r>
            <a:r>
              <a:rPr lang="en-US" altLang="zh-CN" dirty="0" smtClean="0"/>
              <a:t>)</a:t>
            </a:r>
          </a:p>
          <a:p>
            <a:r>
              <a:rPr lang="en-US" altLang="zh-CN" dirty="0"/>
              <a:t>Adding relevant keywords to a web page's meta data, including the </a:t>
            </a:r>
            <a:r>
              <a:rPr lang="en-US" altLang="zh-CN" u="sng" dirty="0">
                <a:hlinkClick r:id="rId4" tooltip="HEAD tag"/>
              </a:rPr>
              <a:t>title </a:t>
            </a:r>
            <a:r>
              <a:rPr lang="en-US" altLang="zh-CN" u="sng" dirty="0" smtClean="0">
                <a:hlinkClick r:id="rId4" tooltip="HEAD tag"/>
              </a:rPr>
              <a:t>tag</a:t>
            </a:r>
            <a:endParaRPr lang="en-US" altLang="zh-CN" u="sng" dirty="0" smtClean="0"/>
          </a:p>
          <a:p>
            <a:r>
              <a:rPr lang="en-US" altLang="zh-CN" dirty="0" smtClean="0"/>
              <a:t>………..</a:t>
            </a:r>
            <a:r>
              <a:rPr lang="en-US" altLang="zh-CN" u="sng" dirty="0" smtClean="0"/>
              <a:t> </a:t>
            </a:r>
          </a:p>
          <a:p>
            <a:endParaRPr lang="en-US" altLang="zh-CN" u="sng" dirty="0" smtClean="0"/>
          </a:p>
          <a:p>
            <a:r>
              <a:rPr lang="en-US" altLang="zh-CN" u="sng" dirty="0" smtClean="0"/>
              <a:t>Outside </a:t>
            </a:r>
            <a:r>
              <a:rPr lang="en-US" altLang="zh-CN" u="sng" dirty="0" err="1" smtClean="0"/>
              <a:t>link:facebook</a:t>
            </a:r>
            <a:r>
              <a:rPr lang="en-US" altLang="zh-CN" u="sng" dirty="0" smtClean="0"/>
              <a:t> ,twitter,</a:t>
            </a:r>
            <a:r>
              <a:rPr lang="en-US" altLang="zh-CN" u="sng" dirty="0" err="1" smtClean="0"/>
              <a:t>google</a:t>
            </a:r>
            <a:r>
              <a:rPr lang="en-US" altLang="zh-CN" u="sng" dirty="0" smtClean="0"/>
              <a:t>+,</a:t>
            </a:r>
            <a:r>
              <a:rPr lang="en-US" altLang="zh-CN" u="sng" dirty="0" err="1" smtClean="0"/>
              <a:t>linkin,instangram</a:t>
            </a:r>
            <a:r>
              <a:rPr lang="en-US" altLang="zh-CN" u="sng" dirty="0" smtClean="0"/>
              <a:t>……</a:t>
            </a:r>
          </a:p>
          <a:p>
            <a:pPr marL="0" indent="0">
              <a:buNone/>
            </a:pPr>
            <a:endParaRPr lang="en-US" altLang="zh-CN" u="sng" dirty="0" smtClean="0"/>
          </a:p>
          <a:p>
            <a:endParaRPr lang="en-US" altLang="zh-CN" u="sng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470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internet marketing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eg</a:t>
            </a:r>
            <a:r>
              <a:rPr lang="en-US" altLang="zh-CN" dirty="0" smtClean="0"/>
              <a:t>. Social network marketing</a:t>
            </a:r>
          </a:p>
          <a:p>
            <a:r>
              <a:rPr lang="en-US" altLang="zh-CN" dirty="0" err="1" smtClean="0"/>
              <a:t>Datamining</a:t>
            </a:r>
            <a:r>
              <a:rPr lang="en-US" altLang="zh-CN" dirty="0" smtClean="0"/>
              <a:t> -&gt;learn the customer’s behavior</a:t>
            </a:r>
          </a:p>
          <a:p>
            <a:r>
              <a:rPr lang="en-US" altLang="zh-CN" dirty="0" smtClean="0"/>
              <a:t>Send message to the certain potential </a:t>
            </a:r>
            <a:r>
              <a:rPr lang="en-US" altLang="zh-CN" dirty="0" err="1" smtClean="0"/>
              <a:t>custermers</a:t>
            </a:r>
            <a:endParaRPr lang="en-US" altLang="zh-CN" dirty="0" smtClean="0"/>
          </a:p>
          <a:p>
            <a:r>
              <a:rPr lang="en-US" altLang="zh-CN" dirty="0" smtClean="0"/>
              <a:t>…..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626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Function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Domain name (should be considered well with SEO)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166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Team member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b="1" dirty="0" smtClean="0">
                <a:solidFill>
                  <a:schemeClr val="accent1"/>
                </a:solidFill>
              </a:rPr>
              <a:t>Lu ZOU </a:t>
            </a:r>
            <a:r>
              <a:rPr lang="en-US" altLang="zh-CN" dirty="0" smtClean="0"/>
              <a:t>:currently maintain a website ,student in UQ; </a:t>
            </a:r>
          </a:p>
          <a:p>
            <a:pPr marL="0" indent="0">
              <a:buNone/>
            </a:pPr>
            <a:r>
              <a:rPr lang="en-US" altLang="zh-CN" dirty="0" smtClean="0"/>
              <a:t>                 Oracle full-time intern ,Sony intern; 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master and bachelor in </a:t>
            </a:r>
            <a:r>
              <a:rPr lang="en-US" altLang="zh-CN" dirty="0" err="1" smtClean="0"/>
              <a:t>Beihang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Uni</a:t>
            </a:r>
            <a:r>
              <a:rPr lang="en-US" altLang="zh-CN" dirty="0" smtClean="0"/>
              <a:t> (National Lab of Software developing environment NLSDE)</a:t>
            </a:r>
          </a:p>
          <a:p>
            <a:endParaRPr lang="en-US" altLang="zh-CN" dirty="0" smtClean="0"/>
          </a:p>
          <a:p>
            <a:r>
              <a:rPr lang="en-US" altLang="zh-CN" sz="3100" b="1" dirty="0" err="1">
                <a:solidFill>
                  <a:schemeClr val="accent1"/>
                </a:solidFill>
              </a:rPr>
              <a:t>Jian</a:t>
            </a:r>
            <a:r>
              <a:rPr lang="en-US" altLang="zh-CN" sz="3100" b="1" dirty="0">
                <a:solidFill>
                  <a:schemeClr val="accent1"/>
                </a:solidFill>
              </a:rPr>
              <a:t> DONG</a:t>
            </a:r>
            <a:r>
              <a:rPr lang="en-US" altLang="zh-CN" dirty="0" smtClean="0"/>
              <a:t>: currently a software engineer in a Headquarter of Bank in China</a:t>
            </a:r>
          </a:p>
          <a:p>
            <a:pPr marL="0" indent="0">
              <a:buNone/>
            </a:pPr>
            <a:r>
              <a:rPr lang="en-US" altLang="zh-CN" dirty="0" smtClean="0"/>
              <a:t>                  Adobe </a:t>
            </a:r>
            <a:r>
              <a:rPr lang="en-US" altLang="zh-CN" dirty="0" err="1" smtClean="0"/>
              <a:t>intern,Palm</a:t>
            </a:r>
            <a:r>
              <a:rPr lang="en-US" altLang="zh-CN" dirty="0" smtClean="0"/>
              <a:t> City intern; 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 master in </a:t>
            </a:r>
            <a:r>
              <a:rPr lang="en-US" altLang="zh-CN" dirty="0" err="1" smtClean="0"/>
              <a:t>Beihang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Uni</a:t>
            </a:r>
            <a:r>
              <a:rPr lang="en-US" altLang="zh-CN" dirty="0" smtClean="0"/>
              <a:t>(NLSDE))</a:t>
            </a:r>
          </a:p>
          <a:p>
            <a:endParaRPr lang="en-US" altLang="zh-CN" dirty="0" smtClean="0"/>
          </a:p>
          <a:p>
            <a:r>
              <a:rPr lang="en-US" altLang="zh-CN" sz="3100" b="1" dirty="0" err="1">
                <a:solidFill>
                  <a:schemeClr val="accent1"/>
                </a:solidFill>
              </a:rPr>
              <a:t>BiYing</a:t>
            </a:r>
            <a:r>
              <a:rPr lang="en-US" altLang="zh-CN" sz="3100" b="1" dirty="0">
                <a:solidFill>
                  <a:schemeClr val="accent1"/>
                </a:solidFill>
              </a:rPr>
              <a:t> YAN</a:t>
            </a:r>
            <a:r>
              <a:rPr lang="en-US" altLang="zh-CN" dirty="0" smtClean="0"/>
              <a:t>: currently a research developing engineer in Chinese Academy of Sciences </a:t>
            </a:r>
          </a:p>
          <a:p>
            <a:pPr marL="0" indent="0">
              <a:buNone/>
            </a:pPr>
            <a:r>
              <a:rPr lang="en-US" altLang="zh-CN" dirty="0" smtClean="0"/>
              <a:t>                     Oracle full-time intern ,</a:t>
            </a:r>
            <a:r>
              <a:rPr lang="en-US" altLang="zh-CN" dirty="0" err="1" smtClean="0"/>
              <a:t>Baidu</a:t>
            </a:r>
            <a:r>
              <a:rPr lang="en-US" altLang="zh-CN" dirty="0" smtClean="0"/>
              <a:t> full-time intern, Sony intern; 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    master and bachelor in </a:t>
            </a:r>
            <a:r>
              <a:rPr lang="en-US" altLang="zh-CN" dirty="0" err="1" smtClean="0"/>
              <a:t>Beihang</a:t>
            </a:r>
            <a:r>
              <a:rPr lang="en-US" altLang="zh-CN" dirty="0" smtClean="0"/>
              <a:t>(NLSDE))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464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Related work-Python based project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1520" y="1196752"/>
            <a:ext cx="8784976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3202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1090464" cy="432048"/>
          </a:xfrm>
        </p:spPr>
        <p:txBody>
          <a:bodyPr>
            <a:normAutofit/>
          </a:bodyPr>
          <a:lstStyle/>
          <a:p>
            <a:r>
              <a:rPr lang="zh-CN" altLang="zh-CN" sz="2000" dirty="0"/>
              <a:t>出租车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8224" y="548680"/>
            <a:ext cx="8964488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10625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7259" y="116632"/>
            <a:ext cx="1594520" cy="418058"/>
          </a:xfrm>
        </p:spPr>
        <p:txBody>
          <a:bodyPr>
            <a:noAutofit/>
          </a:bodyPr>
          <a:lstStyle/>
          <a:p>
            <a:r>
              <a:rPr lang="zh-CN" altLang="en-US" sz="2000" dirty="0" smtClean="0"/>
              <a:t>交通畅行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504" y="601597"/>
            <a:ext cx="8856984" cy="540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91500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666528" cy="346050"/>
          </a:xfrm>
        </p:spPr>
        <p:txBody>
          <a:bodyPr>
            <a:noAutofit/>
          </a:bodyPr>
          <a:lstStyle/>
          <a:p>
            <a:r>
              <a:rPr lang="zh-CN" altLang="en-US" sz="2000" dirty="0" smtClean="0"/>
              <a:t>交通可靠度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512" y="620688"/>
            <a:ext cx="8856984" cy="5688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84745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378496" cy="274042"/>
          </a:xfrm>
        </p:spPr>
        <p:txBody>
          <a:bodyPr>
            <a:normAutofit fontScale="90000"/>
          </a:bodyPr>
          <a:lstStyle/>
          <a:p>
            <a:r>
              <a:rPr lang="zh-CN" altLang="en-US" sz="2000" dirty="0" smtClean="0"/>
              <a:t>客流分析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512" y="620688"/>
            <a:ext cx="8784976" cy="5328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92152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需求分析报告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dirty="0"/>
              <a:t>需求：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1.</a:t>
            </a:r>
            <a:r>
              <a:rPr lang="zh-CN" altLang="en-US" dirty="0"/>
              <a:t>有一个外卖网站作为平台，支持以下功能：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a.</a:t>
            </a:r>
            <a:r>
              <a:rPr lang="zh-CN" altLang="en-US" dirty="0"/>
              <a:t>可以按照城市、区域、街道、商家、菜谱来点餐（支持字幕排序及模糊搜索）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b.</a:t>
            </a:r>
            <a:r>
              <a:rPr lang="zh-CN" altLang="en-US" dirty="0" smtClean="0"/>
              <a:t>支持</a:t>
            </a:r>
            <a:r>
              <a:rPr lang="en-US" altLang="zh-CN" dirty="0" err="1" smtClean="0"/>
              <a:t>google</a:t>
            </a:r>
            <a:r>
              <a:rPr lang="zh-CN" altLang="en-US" dirty="0" smtClean="0"/>
              <a:t>地图</a:t>
            </a:r>
            <a:r>
              <a:rPr lang="zh-CN" altLang="en-US" dirty="0"/>
              <a:t>上地点标注，点击地标点后，会弹出查看所有</a:t>
            </a:r>
            <a:r>
              <a:rPr lang="en-US" altLang="zh-CN" dirty="0"/>
              <a:t>XX</a:t>
            </a:r>
            <a:r>
              <a:rPr lang="zh-CN" altLang="en-US" dirty="0"/>
              <a:t>家餐馆，点击可以查看订餐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c.</a:t>
            </a:r>
            <a:r>
              <a:rPr lang="zh-CN" altLang="en-US" dirty="0"/>
              <a:t>支持在线支付</a:t>
            </a:r>
            <a:r>
              <a:rPr lang="zh-CN" altLang="en-US" dirty="0" smtClean="0"/>
              <a:t>功</a:t>
            </a:r>
            <a:br>
              <a:rPr lang="zh-CN" altLang="en-US" dirty="0" smtClean="0"/>
            </a:br>
            <a:r>
              <a:rPr lang="en-US" altLang="zh-CN" dirty="0"/>
              <a:t>d.</a:t>
            </a:r>
            <a:r>
              <a:rPr lang="zh-CN" altLang="en-US" dirty="0"/>
              <a:t>可以自行修改很多数据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en-US" altLang="zh-CN" dirty="0"/>
              <a:t>.</a:t>
            </a:r>
            <a:r>
              <a:rPr lang="zh-CN" altLang="en-US" dirty="0"/>
              <a:t>在商户端的电脑上有一个后台（当然也可以通过搜集</a:t>
            </a:r>
            <a:r>
              <a:rPr lang="en-US" altLang="zh-CN" dirty="0"/>
              <a:t>app</a:t>
            </a:r>
            <a:r>
              <a:rPr lang="zh-CN" altLang="en-US" dirty="0"/>
              <a:t>或者微信插件以及短信息的方式）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/>
              <a:t>如果是电脑后台，需要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a</a:t>
            </a:r>
            <a:r>
              <a:rPr lang="zh-CN" altLang="en-US" dirty="0"/>
              <a:t>在用户下单后，提醒商户用户点了什么菜，付款没有，有什么备注信息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b</a:t>
            </a:r>
            <a:r>
              <a:rPr lang="zh-CN" altLang="en-US" dirty="0"/>
              <a:t>系统根据前面食客的选择判断客户大致在哪个区域、街道（减少客户的信息输入）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c</a:t>
            </a:r>
            <a:r>
              <a:rPr lang="zh-CN" altLang="en-US" dirty="0"/>
              <a:t>系统自动记录从客户下单到客户点击收货的时间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d</a:t>
            </a:r>
            <a:r>
              <a:rPr lang="zh-CN" altLang="en-US" dirty="0"/>
              <a:t>商户在后台可以编辑自己的状态（如休息中，较忙等），并同步在前台显示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/>
              <a:t>e</a:t>
            </a:r>
            <a:r>
              <a:rPr lang="zh-CN" altLang="en-US" dirty="0"/>
              <a:t>商户可以随时查询自己的订单和总销量</a:t>
            </a:r>
          </a:p>
        </p:txBody>
      </p:sp>
    </p:spTree>
    <p:extLst>
      <p:ext uri="{BB962C8B-B14F-4D97-AF65-F5344CB8AC3E}">
        <p14:creationId xmlns:p14="http://schemas.microsoft.com/office/powerpoint/2010/main" val="10254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需求分析报告</a:t>
            </a:r>
            <a:r>
              <a:rPr lang="en-US" altLang="zh-CN" dirty="0" smtClean="0"/>
              <a:t>-</a:t>
            </a:r>
            <a:r>
              <a:rPr lang="zh-CN" altLang="en-US" dirty="0" smtClean="0"/>
              <a:t>用户子系统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b="1" dirty="0" smtClean="0"/>
              <a:t>登陆界面</a:t>
            </a:r>
            <a:r>
              <a:rPr lang="zh-CN" altLang="en-US" dirty="0" smtClean="0"/>
              <a:t>：用户名，密码，登陆和注册选项（如果是新用户，点击注册，进入注册系统，填写：电话号，常用住址，电子邮件）</a:t>
            </a:r>
            <a:endParaRPr lang="en-US" altLang="zh-CN" dirty="0" smtClean="0"/>
          </a:p>
          <a:p>
            <a:r>
              <a:rPr lang="zh-CN" altLang="en-US" b="1" dirty="0"/>
              <a:t>订</a:t>
            </a:r>
            <a:r>
              <a:rPr lang="zh-CN" altLang="en-US" b="1" dirty="0" smtClean="0"/>
              <a:t>餐界面</a:t>
            </a:r>
            <a:r>
              <a:rPr lang="zh-CN" altLang="en-US" dirty="0" smtClean="0"/>
              <a:t>：点击挑选美食，点击该事物进入购物车，此时在点击其他餐厅的事物时弹出警告（清空购物车，或者去别家看看）</a:t>
            </a:r>
            <a:endParaRPr lang="en-US" altLang="zh-CN" dirty="0" smtClean="0"/>
          </a:p>
          <a:p>
            <a:r>
              <a:rPr lang="zh-CN" altLang="en-US" b="1" dirty="0" smtClean="0"/>
              <a:t>订单提交界面：</a:t>
            </a:r>
            <a:r>
              <a:rPr lang="zh-CN" altLang="en-US" dirty="0"/>
              <a:t>菜品数量，菜品特殊要求</a:t>
            </a:r>
            <a:r>
              <a:rPr lang="zh-CN" altLang="en-US" dirty="0" smtClean="0"/>
              <a:t>，支持客户自行选择菜品的原料搭配。</a:t>
            </a:r>
            <a:endParaRPr lang="en-US" altLang="zh-CN" dirty="0" smtClean="0"/>
          </a:p>
          <a:p>
            <a:r>
              <a:rPr lang="zh-CN" altLang="en-US" dirty="0" smtClean="0"/>
              <a:t>订单生产界面：客户看到自己提价之前的订单，进行修改，同时，系统给出客户所定菜品所需的时间和运费。自动生产订单号。</a:t>
            </a:r>
            <a:endParaRPr lang="en-US" altLang="zh-CN" dirty="0" smtClean="0"/>
          </a:p>
          <a:p>
            <a:r>
              <a:rPr lang="zh-CN" altLang="en-US" b="1" dirty="0" smtClean="0"/>
              <a:t>个人订单管理</a:t>
            </a:r>
            <a:r>
              <a:rPr lang="zh-CN" altLang="en-US" dirty="0" smtClean="0"/>
              <a:t>：客户可以随时查询自己的订单状态，历史记录，自行修改个人信息。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31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需求分析报告</a:t>
            </a:r>
            <a:r>
              <a:rPr lang="en-US" altLang="zh-CN" dirty="0" smtClean="0"/>
              <a:t>-</a:t>
            </a:r>
            <a:r>
              <a:rPr lang="zh-CN" altLang="en-US" dirty="0"/>
              <a:t>餐厅</a:t>
            </a:r>
            <a:r>
              <a:rPr lang="zh-CN" altLang="en-US" dirty="0" smtClean="0"/>
              <a:t>子系统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 smtClean="0"/>
              <a:t>客户信息管理界面</a:t>
            </a:r>
            <a:r>
              <a:rPr lang="zh-CN" altLang="en-US" dirty="0" smtClean="0"/>
              <a:t>：实现对所有的客户信息进行查询，修改，分组挑选</a:t>
            </a:r>
            <a:r>
              <a:rPr lang="en-US" altLang="zh-CN" dirty="0" smtClean="0"/>
              <a:t>VIP</a:t>
            </a:r>
            <a:r>
              <a:rPr lang="zh-CN" altLang="en-US" dirty="0" smtClean="0"/>
              <a:t>功能。</a:t>
            </a:r>
            <a:endParaRPr lang="en-US" altLang="zh-CN" dirty="0" smtClean="0"/>
          </a:p>
          <a:p>
            <a:r>
              <a:rPr lang="zh-CN" altLang="en-US" b="1" dirty="0" smtClean="0"/>
              <a:t>订单处理界面</a:t>
            </a:r>
            <a:r>
              <a:rPr lang="zh-CN" altLang="en-US" dirty="0" smtClean="0"/>
              <a:t>：餐馆管理员在此查询已提交的订单（包括：客户个人信息，联系方式，提醒客户送达时间，运送费用，总共金额）</a:t>
            </a:r>
            <a:endParaRPr lang="en-US" altLang="zh-CN" dirty="0" smtClean="0"/>
          </a:p>
          <a:p>
            <a:r>
              <a:rPr lang="zh-CN" altLang="en-US" b="1" dirty="0" smtClean="0"/>
              <a:t>业务统计界面</a:t>
            </a:r>
            <a:r>
              <a:rPr lang="zh-CN" altLang="en-US" dirty="0" smtClean="0"/>
              <a:t>：每天订单总量，订单总金额，送餐员配送次数，</a:t>
            </a:r>
            <a:endParaRPr lang="en-US" altLang="zh-CN" dirty="0" smtClean="0"/>
          </a:p>
          <a:p>
            <a:r>
              <a:rPr lang="zh-CN" altLang="en-US" b="1" dirty="0"/>
              <a:t>菜</a:t>
            </a:r>
            <a:r>
              <a:rPr lang="zh-CN" altLang="en-US" b="1" dirty="0" smtClean="0"/>
              <a:t>品管理</a:t>
            </a:r>
            <a:r>
              <a:rPr lang="zh-CN" altLang="en-US" dirty="0" smtClean="0"/>
              <a:t>：添加菜品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8758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需求分析报告</a:t>
            </a:r>
            <a:r>
              <a:rPr lang="en-US" altLang="zh-CN" dirty="0" smtClean="0"/>
              <a:t>-</a:t>
            </a:r>
            <a:r>
              <a:rPr lang="zh-CN" altLang="en-US" dirty="0" smtClean="0"/>
              <a:t>管理员子系统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更改用户信息和权限</a:t>
            </a:r>
            <a:endParaRPr lang="en-US" altLang="zh-CN" dirty="0" smtClean="0"/>
          </a:p>
          <a:p>
            <a:r>
              <a:rPr lang="zh-CN" altLang="en-US" dirty="0" smtClean="0"/>
              <a:t>更改餐厅的信息和权限</a:t>
            </a:r>
            <a:endParaRPr lang="en-US" altLang="zh-CN" dirty="0" smtClean="0"/>
          </a:p>
          <a:p>
            <a:r>
              <a:rPr lang="zh-CN" altLang="en-US" dirty="0" smtClean="0"/>
              <a:t>增加和删除 用户和餐厅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2394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3600" dirty="0" smtClean="0"/>
              <a:t>系统模块设计报告（</a:t>
            </a:r>
            <a:r>
              <a:rPr lang="en-US" altLang="zh-CN" sz="3600" dirty="0" smtClean="0"/>
              <a:t>System model diagram</a:t>
            </a:r>
            <a:r>
              <a:rPr lang="zh-CN" altLang="en-US" sz="3600" dirty="0" smtClean="0"/>
              <a:t>）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 sz="1800"/>
          </a:p>
        </p:txBody>
      </p:sp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152400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5" name="Group 3"/>
          <p:cNvGrpSpPr>
            <a:grpSpLocks noChangeAspect="1"/>
          </p:cNvGrpSpPr>
          <p:nvPr/>
        </p:nvGrpSpPr>
        <p:grpSpPr bwMode="auto">
          <a:xfrm>
            <a:off x="1044294" y="1675379"/>
            <a:ext cx="7560153" cy="4233512"/>
            <a:chOff x="2362" y="5058"/>
            <a:chExt cx="7594" cy="4258"/>
          </a:xfrm>
        </p:grpSpPr>
        <p:sp>
          <p:nvSpPr>
            <p:cNvPr id="6" name="AutoShape 29"/>
            <p:cNvSpPr>
              <a:spLocks noChangeAspect="1" noChangeArrowheads="1" noTextEdit="1"/>
            </p:cNvSpPr>
            <p:nvPr/>
          </p:nvSpPr>
          <p:spPr bwMode="auto">
            <a:xfrm>
              <a:off x="2362" y="5058"/>
              <a:ext cx="7594" cy="42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Rectangle 28"/>
            <p:cNvSpPr>
              <a:spLocks noChangeArrowheads="1"/>
            </p:cNvSpPr>
            <p:nvPr/>
          </p:nvSpPr>
          <p:spPr bwMode="auto">
            <a:xfrm>
              <a:off x="5179" y="5194"/>
              <a:ext cx="1813" cy="549"/>
            </a:xfrm>
            <a:prstGeom prst="rect">
              <a:avLst/>
            </a:prstGeom>
            <a:solidFill>
              <a:srgbClr val="CC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网上订餐管理系统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8" name="AutoShape 27"/>
            <p:cNvSpPr>
              <a:spLocks noChangeArrowheads="1"/>
            </p:cNvSpPr>
            <p:nvPr/>
          </p:nvSpPr>
          <p:spPr bwMode="auto">
            <a:xfrm>
              <a:off x="3458" y="6281"/>
              <a:ext cx="1252" cy="407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用户</a:t>
              </a: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模块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9" name="AutoShape 26"/>
            <p:cNvSpPr>
              <a:spLocks noChangeArrowheads="1"/>
            </p:cNvSpPr>
            <p:nvPr/>
          </p:nvSpPr>
          <p:spPr bwMode="auto">
            <a:xfrm>
              <a:off x="6992" y="6200"/>
              <a:ext cx="1197" cy="48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餐厅</a:t>
              </a: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模块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0" name="AutoShape 25"/>
            <p:cNvSpPr>
              <a:spLocks noChangeShapeType="1"/>
            </p:cNvSpPr>
            <p:nvPr/>
          </p:nvSpPr>
          <p:spPr bwMode="auto">
            <a:xfrm rot="5400000">
              <a:off x="4484" y="5011"/>
              <a:ext cx="538" cy="2002"/>
            </a:xfrm>
            <a:prstGeom prst="bentConnector3">
              <a:avLst>
                <a:gd name="adj1" fmla="val 49917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AutoShape 24"/>
            <p:cNvSpPr>
              <a:spLocks noChangeShapeType="1"/>
            </p:cNvSpPr>
            <p:nvPr/>
          </p:nvSpPr>
          <p:spPr bwMode="auto">
            <a:xfrm rot="16200000" flipH="1">
              <a:off x="6951" y="5308"/>
              <a:ext cx="341" cy="1369"/>
            </a:xfrm>
            <a:prstGeom prst="bentConnector3">
              <a:avLst>
                <a:gd name="adj1" fmla="val 49875"/>
              </a:avLst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23"/>
            <p:cNvSpPr>
              <a:spLocks noChangeArrowheads="1"/>
            </p:cNvSpPr>
            <p:nvPr/>
          </p:nvSpPr>
          <p:spPr bwMode="auto">
            <a:xfrm>
              <a:off x="2547" y="7112"/>
              <a:ext cx="470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注册登录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3" name="Rectangle 22"/>
            <p:cNvSpPr>
              <a:spLocks noChangeArrowheads="1"/>
            </p:cNvSpPr>
            <p:nvPr/>
          </p:nvSpPr>
          <p:spPr bwMode="auto">
            <a:xfrm>
              <a:off x="3103" y="7112"/>
              <a:ext cx="469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菜品查询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4" name="Rectangle 21"/>
            <p:cNvSpPr>
              <a:spLocks noChangeArrowheads="1"/>
            </p:cNvSpPr>
            <p:nvPr/>
          </p:nvSpPr>
          <p:spPr bwMode="auto">
            <a:xfrm>
              <a:off x="3659" y="7112"/>
              <a:ext cx="469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订单查询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5" name="Rectangle 20"/>
            <p:cNvSpPr>
              <a:spLocks noChangeArrowheads="1"/>
            </p:cNvSpPr>
            <p:nvPr/>
          </p:nvSpPr>
          <p:spPr bwMode="auto">
            <a:xfrm>
              <a:off x="9213" y="7085"/>
              <a:ext cx="699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用户权限管理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6" name="Rectangle 19"/>
            <p:cNvSpPr>
              <a:spLocks noChangeArrowheads="1"/>
            </p:cNvSpPr>
            <p:nvPr/>
          </p:nvSpPr>
          <p:spPr bwMode="auto">
            <a:xfrm>
              <a:off x="6437" y="7112"/>
              <a:ext cx="469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菜品管理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7" name="Rectangle 18"/>
            <p:cNvSpPr>
              <a:spLocks noChangeArrowheads="1"/>
            </p:cNvSpPr>
            <p:nvPr/>
          </p:nvSpPr>
          <p:spPr bwMode="auto">
            <a:xfrm>
              <a:off x="6992" y="7112"/>
              <a:ext cx="470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订餐</a:t>
              </a:r>
              <a:endPara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 smtClean="0"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、坐</a:t>
              </a:r>
              <a:endParaRPr lang="en-US" altLang="zh-CN" dirty="0">
                <a:latin typeface="Times New Roman" pitchFamily="18" charset="0"/>
                <a:ea typeface="宋体" pitchFamily="2" charset="-122"/>
                <a:cs typeface="Times New Roman" pitchFamily="18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管理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7733" y="7112"/>
              <a:ext cx="556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1080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 smtClean="0"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统计界面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9" name="Rectangle 16"/>
            <p:cNvSpPr>
              <a:spLocks noChangeArrowheads="1"/>
            </p:cNvSpPr>
            <p:nvPr/>
          </p:nvSpPr>
          <p:spPr bwMode="auto">
            <a:xfrm>
              <a:off x="4214" y="7112"/>
              <a:ext cx="470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用户订餐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0" name="Rectangle 15"/>
            <p:cNvSpPr>
              <a:spLocks noChangeArrowheads="1"/>
            </p:cNvSpPr>
            <p:nvPr/>
          </p:nvSpPr>
          <p:spPr bwMode="auto">
            <a:xfrm>
              <a:off x="4770" y="7112"/>
              <a:ext cx="469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用户订座</a:t>
              </a:r>
              <a:endPara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1" name="Rectangle 14"/>
            <p:cNvSpPr>
              <a:spLocks noChangeArrowheads="1"/>
            </p:cNvSpPr>
            <p:nvPr/>
          </p:nvSpPr>
          <p:spPr bwMode="auto">
            <a:xfrm>
              <a:off x="8474" y="7112"/>
              <a:ext cx="471" cy="193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宋体" pitchFamily="2" charset="-122"/>
                  <a:cs typeface="Times New Roman" pitchFamily="18" charset="0"/>
                </a:rPr>
                <a:t>用户管理</a:t>
              </a:r>
              <a:endParaRPr kumimoji="0" 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22" name="AutoShape 13"/>
            <p:cNvSpPr>
              <a:spLocks noChangeShapeType="1"/>
            </p:cNvSpPr>
            <p:nvPr/>
          </p:nvSpPr>
          <p:spPr bwMode="auto">
            <a:xfrm flipH="1">
              <a:off x="2782" y="6688"/>
              <a:ext cx="1302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AutoShape 12"/>
            <p:cNvSpPr>
              <a:spLocks noChangeShapeType="1"/>
            </p:cNvSpPr>
            <p:nvPr/>
          </p:nvSpPr>
          <p:spPr bwMode="auto">
            <a:xfrm>
              <a:off x="4084" y="6688"/>
              <a:ext cx="921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AutoShape 11"/>
            <p:cNvSpPr>
              <a:spLocks noChangeShapeType="1"/>
            </p:cNvSpPr>
            <p:nvPr/>
          </p:nvSpPr>
          <p:spPr bwMode="auto">
            <a:xfrm flipH="1">
              <a:off x="3338" y="6688"/>
              <a:ext cx="746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AutoShape 10"/>
            <p:cNvSpPr>
              <a:spLocks noChangeShapeType="1"/>
            </p:cNvSpPr>
            <p:nvPr/>
          </p:nvSpPr>
          <p:spPr bwMode="auto">
            <a:xfrm>
              <a:off x="4084" y="6688"/>
              <a:ext cx="365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AutoShape 9"/>
            <p:cNvSpPr>
              <a:spLocks noChangeShapeType="1"/>
            </p:cNvSpPr>
            <p:nvPr/>
          </p:nvSpPr>
          <p:spPr bwMode="auto">
            <a:xfrm flipH="1">
              <a:off x="3894" y="6688"/>
              <a:ext cx="190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AutoShape 8"/>
            <p:cNvSpPr>
              <a:spLocks noChangeShapeType="1"/>
            </p:cNvSpPr>
            <p:nvPr/>
          </p:nvSpPr>
          <p:spPr bwMode="auto">
            <a:xfrm>
              <a:off x="9460" y="6635"/>
              <a:ext cx="46" cy="45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AutoShape 7"/>
            <p:cNvSpPr>
              <a:spLocks noChangeShapeType="1"/>
            </p:cNvSpPr>
            <p:nvPr/>
          </p:nvSpPr>
          <p:spPr bwMode="auto">
            <a:xfrm>
              <a:off x="7591" y="6688"/>
              <a:ext cx="1119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AutoShape 6"/>
            <p:cNvSpPr>
              <a:spLocks noChangeShapeType="1"/>
            </p:cNvSpPr>
            <p:nvPr/>
          </p:nvSpPr>
          <p:spPr bwMode="auto">
            <a:xfrm flipH="1">
              <a:off x="6672" y="6688"/>
              <a:ext cx="919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AutoShape 5"/>
            <p:cNvSpPr>
              <a:spLocks noChangeShapeType="1"/>
            </p:cNvSpPr>
            <p:nvPr/>
          </p:nvSpPr>
          <p:spPr bwMode="auto">
            <a:xfrm flipH="1">
              <a:off x="7227" y="6688"/>
              <a:ext cx="364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AutoShape 4"/>
            <p:cNvSpPr>
              <a:spLocks noChangeShapeType="1"/>
            </p:cNvSpPr>
            <p:nvPr/>
          </p:nvSpPr>
          <p:spPr bwMode="auto">
            <a:xfrm>
              <a:off x="7591" y="6688"/>
              <a:ext cx="421" cy="42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AutoShape 26"/>
          <p:cNvSpPr>
            <a:spLocks noChangeArrowheads="1"/>
          </p:cNvSpPr>
          <p:nvPr/>
        </p:nvSpPr>
        <p:spPr bwMode="auto">
          <a:xfrm>
            <a:off x="7363502" y="2758498"/>
            <a:ext cx="1191665" cy="48519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后台模块</a:t>
            </a:r>
            <a:endParaRPr kumimoji="0" lang="zh-CN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571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Front page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93" y="1700808"/>
            <a:ext cx="9052541" cy="4607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880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400" y="116632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Website main page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7" name="Picture 1" descr="C:\Users\zoulu\Documents\Tencent Files\732788257\Image\4LT[1L844E6R@DD)A3PB57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5" y="836712"/>
            <a:ext cx="9173210" cy="602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1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707</Words>
  <Application>Microsoft Office PowerPoint</Application>
  <PresentationFormat>全屏显示(4:3)</PresentationFormat>
  <Paragraphs>133</Paragraphs>
  <Slides>25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主题​​</vt:lpstr>
      <vt:lpstr>Silver Times Website Func, Tech, Strategies et  </vt:lpstr>
      <vt:lpstr>Function</vt:lpstr>
      <vt:lpstr>需求分析报告</vt:lpstr>
      <vt:lpstr>需求分析报告-用户子系统</vt:lpstr>
      <vt:lpstr>需求分析报告-餐厅子系统</vt:lpstr>
      <vt:lpstr>需求分析报告-管理员子系统</vt:lpstr>
      <vt:lpstr>系统模块设计报告（System model diagram）</vt:lpstr>
      <vt:lpstr>Front page</vt:lpstr>
      <vt:lpstr>Website main page</vt:lpstr>
      <vt:lpstr>PowerPoint 演示文稿</vt:lpstr>
      <vt:lpstr>Tech-back end</vt:lpstr>
      <vt:lpstr>Python-douban</vt:lpstr>
      <vt:lpstr>Why developing with Python?</vt:lpstr>
      <vt:lpstr>Server with good performance!</vt:lpstr>
      <vt:lpstr>PowerPoint 演示文稿</vt:lpstr>
      <vt:lpstr>Long-term</vt:lpstr>
      <vt:lpstr>SEO is a must</vt:lpstr>
      <vt:lpstr>How SEO?</vt:lpstr>
      <vt:lpstr>internet marketing </vt:lpstr>
      <vt:lpstr>Team member</vt:lpstr>
      <vt:lpstr>Related work-Python based project</vt:lpstr>
      <vt:lpstr>出租车</vt:lpstr>
      <vt:lpstr>交通畅行</vt:lpstr>
      <vt:lpstr>交通可靠度</vt:lpstr>
      <vt:lpstr>客流分析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餐饮快送网站的功能 技术 其他</dc:title>
  <dc:creator>zoulu</dc:creator>
  <cp:lastModifiedBy>zoulu</cp:lastModifiedBy>
  <cp:revision>40</cp:revision>
  <dcterms:created xsi:type="dcterms:W3CDTF">2013-08-11T06:36:47Z</dcterms:created>
  <dcterms:modified xsi:type="dcterms:W3CDTF">2013-08-12T12:04:51Z</dcterms:modified>
</cp:coreProperties>
</file>

<file path=docProps/thumbnail.jpeg>
</file>